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6"/>
  </p:handoutMasterIdLst>
  <p:sldIdLst>
    <p:sldId id="256" r:id="rId2"/>
    <p:sldId id="271" r:id="rId3"/>
    <p:sldId id="257" r:id="rId4"/>
    <p:sldId id="258" r:id="rId5"/>
    <p:sldId id="261" r:id="rId6"/>
    <p:sldId id="260" r:id="rId7"/>
    <p:sldId id="262" r:id="rId8"/>
    <p:sldId id="263" r:id="rId9"/>
    <p:sldId id="277" r:id="rId10"/>
    <p:sldId id="276" r:id="rId11"/>
    <p:sldId id="278" r:id="rId12"/>
    <p:sldId id="279" r:id="rId13"/>
    <p:sldId id="272" r:id="rId14"/>
    <p:sldId id="275" r:id="rId15"/>
    <p:sldId id="264" r:id="rId16"/>
    <p:sldId id="267" r:id="rId17"/>
    <p:sldId id="273" r:id="rId18"/>
    <p:sldId id="266" r:id="rId19"/>
    <p:sldId id="265" r:id="rId20"/>
    <p:sldId id="274" r:id="rId21"/>
    <p:sldId id="270" r:id="rId22"/>
    <p:sldId id="280" r:id="rId23"/>
    <p:sldId id="269" r:id="rId24"/>
    <p:sldId id="268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B392E3D5-858B-4C6C-9907-C764E0613D19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A02BDEA1-9267-4E09-AE21-5469D0EE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8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86F8AC-797B-45F9-9BDA-2B982C050A4B}" type="datetimeFigureOut">
              <a:rPr lang="en-US" smtClean="0"/>
              <a:pPr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728AFD-0C32-4416-9F42-FA319B7E58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pull dir="r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rkansasapprenticeship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c.arkansas.gov/resour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arkansasapprenticeship.com/" TargetMode="External"/><Relationship Id="rId3" Type="http://schemas.openxmlformats.org/officeDocument/2006/relationships/hyperlink" Target="http://www.goodwill.org/" TargetMode="External"/><Relationship Id="rId7" Type="http://schemas.openxmlformats.org/officeDocument/2006/relationships/hyperlink" Target="http://www.acic.org/Pages/default.aspx" TargetMode="External"/><Relationship Id="rId2" Type="http://schemas.openxmlformats.org/officeDocument/2006/relationships/hyperlink" Target="http://www.iseek.org/exoffend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offenderreentry.com/" TargetMode="External"/><Relationship Id="rId5" Type="http://schemas.openxmlformats.org/officeDocument/2006/relationships/hyperlink" Target="http://www.prisonerlife.com/index.cfm" TargetMode="External"/><Relationship Id="rId4" Type="http://schemas.openxmlformats.org/officeDocument/2006/relationships/hyperlink" Target="https://exoffenders.net/employment-jobs-for-felons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fccarter@bop.gov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on.Lee@arkansas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the record straight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Assisting Felons With “</a:t>
            </a:r>
            <a:r>
              <a:rPr lang="en-US" sz="5100" b="1" dirty="0" smtClean="0"/>
              <a:t>Re-entry</a:t>
            </a:r>
            <a:r>
              <a:rPr lang="en-US" sz="5100" dirty="0" smtClean="0"/>
              <a:t>” Into Their </a:t>
            </a:r>
            <a:r>
              <a:rPr lang="en-US" sz="5100" b="1" dirty="0" smtClean="0"/>
              <a:t>Future</a:t>
            </a:r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Jon Lee</a:t>
            </a:r>
          </a:p>
          <a:p>
            <a:pPr algn="r"/>
            <a:r>
              <a:rPr lang="en-US" dirty="0" smtClean="0"/>
              <a:t>	Kimberly Freeman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Reverse Chronological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r>
              <a:rPr lang="en-US" sz="3200" dirty="0"/>
              <a:t>Lists all your experiences from most recent to least recent</a:t>
            </a:r>
          </a:p>
          <a:p>
            <a:r>
              <a:rPr lang="en-US" sz="3200" dirty="0"/>
              <a:t>Allows the reader to see the logical progression of career</a:t>
            </a:r>
          </a:p>
          <a:p>
            <a:r>
              <a:rPr lang="en-US" sz="3200" dirty="0"/>
              <a:t>Clear, concise, and easily 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21267"/>
      </p:ext>
    </p:extLst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Functional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Often used when the jobs you have held are not relevant to the position you are seeking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Information is organized by skill clusters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The reader focuses on what you can do rather than what you have done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In its purest form, it omits dates, employers, and job titles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This information will be listed elsewhere on the resume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71934"/>
      </p:ext>
    </p:extLst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dirty="0" smtClean="0"/>
              <a:t>Uses both the Reverse Chronological and Functional resume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82616"/>
      </p:ext>
    </p:extLst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</a:t>
            </a:r>
            <a:r>
              <a:rPr lang="en-US" dirty="0"/>
              <a:t>Tips #1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lie on an application or resume</a:t>
            </a:r>
          </a:p>
          <a:p>
            <a:r>
              <a:rPr lang="en-US" dirty="0"/>
              <a:t>Do not include criminal background on your resume</a:t>
            </a:r>
          </a:p>
          <a:p>
            <a:r>
              <a:rPr lang="en-US" dirty="0"/>
              <a:t>Highlight skills and qualifications</a:t>
            </a:r>
          </a:p>
          <a:p>
            <a:r>
              <a:rPr lang="en-US" dirty="0"/>
              <a:t>Plan ahead to discuss the gaps in your job history</a:t>
            </a:r>
          </a:p>
          <a:p>
            <a:r>
              <a:rPr lang="en-US" dirty="0"/>
              <a:t>Include any special trainings or skills learned in prison</a:t>
            </a:r>
          </a:p>
          <a:p>
            <a:r>
              <a:rPr lang="en-US" dirty="0"/>
              <a:t>List any courses you took in college</a:t>
            </a:r>
          </a:p>
        </p:txBody>
      </p:sp>
    </p:spTree>
    <p:extLst>
      <p:ext uri="{BB962C8B-B14F-4D97-AF65-F5344CB8AC3E}">
        <p14:creationId xmlns:p14="http://schemas.microsoft.com/office/powerpoint/2010/main" val="3887169702"/>
      </p:ext>
    </p:extLst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Resume Tips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1 - 2 pages in length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Use easy-to-read fonts, white space and bolding for emphasis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Use bullet statements or short paragraphs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Be neat and </a:t>
            </a:r>
            <a:r>
              <a:rPr lang="en-US" altLang="en-US" b="1" dirty="0"/>
              <a:t>error free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Proofread for grammar, punctuation, </a:t>
            </a:r>
            <a:r>
              <a:rPr lang="en-US" altLang="en-US" dirty="0" smtClean="0"/>
              <a:t>spelling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clear objectives</a:t>
            </a:r>
          </a:p>
          <a:p>
            <a:r>
              <a:rPr lang="en-US" dirty="0"/>
              <a:t>Keep your resume on target</a:t>
            </a:r>
          </a:p>
          <a:p>
            <a:r>
              <a:rPr lang="en-US" dirty="0"/>
              <a:t>List work experience prior to prison</a:t>
            </a:r>
          </a:p>
          <a:p>
            <a:r>
              <a:rPr lang="en-US" dirty="0"/>
              <a:t>Include your </a:t>
            </a:r>
            <a:r>
              <a:rPr lang="en-US" dirty="0" smtClean="0"/>
              <a:t>education</a:t>
            </a:r>
            <a:endParaRPr lang="en-US" dirty="0"/>
          </a:p>
          <a:p>
            <a:r>
              <a:rPr lang="en-US" dirty="0"/>
              <a:t>Make your resume neat and check spelling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26123"/>
      </p:ext>
    </p:extLst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must be prepared to discuss their past…</a:t>
            </a:r>
          </a:p>
          <a:p>
            <a:pPr lvl="1"/>
            <a:r>
              <a:rPr lang="en-US" dirty="0" smtClean="0"/>
              <a:t>Discuss </a:t>
            </a:r>
            <a:r>
              <a:rPr lang="en-US" i="1" u="sng" dirty="0" smtClean="0"/>
              <a:t>briefly</a:t>
            </a:r>
            <a:r>
              <a:rPr lang="en-US" dirty="0" smtClean="0"/>
              <a:t> while accepting </a:t>
            </a:r>
            <a:r>
              <a:rPr lang="en-US" b="1" i="1" u="sng" dirty="0" smtClean="0"/>
              <a:t>responsibility</a:t>
            </a:r>
          </a:p>
          <a:p>
            <a:pPr lvl="1"/>
            <a:r>
              <a:rPr lang="en-US" dirty="0" smtClean="0"/>
              <a:t>Talk about accomplishments since conviction</a:t>
            </a:r>
          </a:p>
          <a:p>
            <a:pPr lvl="2"/>
            <a:r>
              <a:rPr lang="en-US" dirty="0" smtClean="0"/>
              <a:t>Educational achievements (GED, certifications, etc.)</a:t>
            </a:r>
          </a:p>
          <a:p>
            <a:pPr lvl="2"/>
            <a:r>
              <a:rPr lang="en-US" dirty="0" smtClean="0"/>
              <a:t>Work experience</a:t>
            </a:r>
          </a:p>
          <a:p>
            <a:pPr lvl="2"/>
            <a:r>
              <a:rPr lang="en-US" dirty="0" smtClean="0"/>
              <a:t>Other</a:t>
            </a:r>
          </a:p>
          <a:p>
            <a:r>
              <a:rPr lang="en-US" dirty="0" smtClean="0"/>
              <a:t>With the negative stigma already in place, ex-offenders must sell themselves and be confident about their positive changes</a:t>
            </a:r>
          </a:p>
          <a:p>
            <a:r>
              <a:rPr lang="en-US" dirty="0" smtClean="0"/>
              <a:t>Mock interviews are a great way for students with background issues to practice the tough questions!</a:t>
            </a:r>
          </a:p>
          <a:p>
            <a:r>
              <a:rPr lang="en-US" dirty="0" smtClean="0"/>
              <a:t>More importantly, they must </a:t>
            </a:r>
            <a:r>
              <a:rPr lang="en-US" b="1" u="sng" dirty="0" smtClean="0"/>
              <a:t>want</a:t>
            </a:r>
            <a:r>
              <a:rPr lang="en-US" dirty="0" smtClean="0"/>
              <a:t> to better themselves and be sincere about it!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Post-Secondary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with a background </a:t>
            </a:r>
            <a:r>
              <a:rPr lang="en-US" b="1" dirty="0" smtClean="0"/>
              <a:t>DO</a:t>
            </a:r>
            <a:r>
              <a:rPr lang="en-US" dirty="0" smtClean="0"/>
              <a:t> have access to post-secondary options, just like a student with no background issues.</a:t>
            </a:r>
          </a:p>
          <a:p>
            <a:pPr lvl="1"/>
            <a:r>
              <a:rPr lang="en-US" dirty="0" smtClean="0"/>
              <a:t>Some colleges do ask for records</a:t>
            </a:r>
          </a:p>
          <a:p>
            <a:pPr lvl="1"/>
            <a:r>
              <a:rPr lang="en-US" dirty="0" smtClean="0"/>
              <a:t>Prospective student might have to write a letter of assurance</a:t>
            </a:r>
          </a:p>
          <a:p>
            <a:r>
              <a:rPr lang="en-US" dirty="0" smtClean="0"/>
              <a:t>They are also eligible for federal financial aid, </a:t>
            </a:r>
            <a:r>
              <a:rPr lang="en-US" u="sng" dirty="0" smtClean="0"/>
              <a:t>UNLESS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They were convicted of a possession/selling drug charge WHILE they were going to school and receiving federal aid. </a:t>
            </a:r>
          </a:p>
          <a:p>
            <a:r>
              <a:rPr lang="en-US" dirty="0" smtClean="0"/>
              <a:t>These students should check with their respective state/college to see about alternative financial aid options.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Apprenticeships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apprenticeships?</a:t>
            </a:r>
          </a:p>
          <a:p>
            <a:pPr lvl="1"/>
            <a:r>
              <a:rPr lang="en-US" sz="2500" dirty="0"/>
              <a:t>An apprenticeship is a paid profession in either a skilled trade or a craft. </a:t>
            </a:r>
          </a:p>
          <a:p>
            <a:r>
              <a:rPr lang="en-US" dirty="0" smtClean="0"/>
              <a:t>Who does the training?</a:t>
            </a:r>
            <a:endParaRPr lang="en-US" dirty="0"/>
          </a:p>
          <a:p>
            <a:pPr lvl="1"/>
            <a:r>
              <a:rPr lang="en-US" sz="2500" dirty="0" smtClean="0"/>
              <a:t>Apprentices </a:t>
            </a:r>
            <a:r>
              <a:rPr lang="en-US" sz="2500" dirty="0"/>
              <a:t>are routinely trained by master trade and craftsmen – experts in their field – to learn the acute skills needed for specific jobs</a:t>
            </a:r>
            <a:r>
              <a:rPr lang="en-US" dirty="0" smtClean="0"/>
              <a:t>.</a:t>
            </a:r>
          </a:p>
          <a:p>
            <a:r>
              <a:rPr lang="en-US" dirty="0">
                <a:hlinkClick r:id="rId2"/>
              </a:rPr>
              <a:t>http://arkansasapprenticeship.com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Are </a:t>
            </a:r>
            <a:r>
              <a:rPr lang="en-US" dirty="0"/>
              <a:t>popular with this population!</a:t>
            </a:r>
          </a:p>
        </p:txBody>
      </p:sp>
    </p:spTree>
    <p:extLst>
      <p:ext uri="{BB962C8B-B14F-4D97-AF65-F5344CB8AC3E}">
        <p14:creationId xmlns:p14="http://schemas.microsoft.com/office/powerpoint/2010/main" val="474980233"/>
      </p:ext>
    </p:extLst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Are Good, Plans Are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</a:p>
          <a:p>
            <a:pPr lvl="1"/>
            <a:r>
              <a:rPr lang="en-US" dirty="0" smtClean="0"/>
              <a:t>Short term goals?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Long term goals?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What steps are being taken to reach these goals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Whatever the goal is, this population (maybe more than any) </a:t>
            </a:r>
            <a:r>
              <a:rPr lang="en-US" b="1" dirty="0" smtClean="0"/>
              <a:t>must</a:t>
            </a:r>
            <a:r>
              <a:rPr lang="en-US" dirty="0" smtClean="0"/>
              <a:t> have a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r>
              <a:rPr lang="en-US" dirty="0" smtClean="0"/>
              <a:t> once they’re out in the free world!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Re-Entry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They must have proper identification:</a:t>
            </a:r>
          </a:p>
          <a:p>
            <a:pPr lvl="1"/>
            <a:r>
              <a:rPr lang="en-US" dirty="0" smtClean="0"/>
              <a:t>State issued identification</a:t>
            </a:r>
          </a:p>
          <a:p>
            <a:pPr lvl="1"/>
            <a:r>
              <a:rPr lang="en-US" dirty="0" smtClean="0"/>
              <a:t>Social security card</a:t>
            </a:r>
          </a:p>
          <a:p>
            <a:pPr lvl="1"/>
            <a:r>
              <a:rPr lang="en-US" dirty="0" smtClean="0"/>
              <a:t>Birth certificate</a:t>
            </a:r>
          </a:p>
          <a:p>
            <a:r>
              <a:rPr lang="en-US" dirty="0" smtClean="0">
                <a:hlinkClick r:id="rId2"/>
              </a:rPr>
              <a:t>Re-entry Resources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Covers everything from driver’s license re-instatement, DHS programs, further career assistance, and much more! </a:t>
            </a:r>
          </a:p>
          <a:p>
            <a:pPr lvl="1"/>
            <a:endParaRPr lang="en-US" dirty="0"/>
          </a:p>
          <a:p>
            <a:r>
              <a:rPr lang="en-US" dirty="0" smtClean="0"/>
              <a:t>Do they have proper </a:t>
            </a:r>
            <a:r>
              <a:rPr lang="en-US" b="1" dirty="0" smtClean="0"/>
              <a:t>soft skills </a:t>
            </a:r>
            <a:r>
              <a:rPr lang="en-US" dirty="0" smtClean="0"/>
              <a:t>to succeed in keeping a job?</a:t>
            </a:r>
          </a:p>
          <a:p>
            <a:pPr lvl="1"/>
            <a:r>
              <a:rPr lang="en-US" dirty="0" smtClean="0"/>
              <a:t>Workplace expectations</a:t>
            </a:r>
          </a:p>
          <a:p>
            <a:pPr lvl="1"/>
            <a:r>
              <a:rPr lang="en-US" dirty="0" smtClean="0"/>
              <a:t>Workplace ethics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Assisted felons at CACC – Central Arkansas Community Corrections: March 2013 – July 2017</a:t>
            </a:r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Majority of population I assisted were GED students, although my services were available to the entire facility (150 residents).</a:t>
            </a:r>
          </a:p>
        </p:txBody>
      </p:sp>
      <p:pic>
        <p:nvPicPr>
          <p:cNvPr id="4" name="Picture 3" descr="CentralArkansasCommunityCorrectionalCen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286000"/>
            <a:ext cx="3352800" cy="243840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Skills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/>
              <a:t>Honesty </a:t>
            </a:r>
          </a:p>
          <a:p>
            <a:r>
              <a:rPr lang="en-US" dirty="0"/>
              <a:t>Reliability </a:t>
            </a:r>
          </a:p>
          <a:p>
            <a:r>
              <a:rPr lang="en-US" dirty="0"/>
              <a:t>Initiative</a:t>
            </a:r>
          </a:p>
          <a:p>
            <a:r>
              <a:rPr lang="en-US" dirty="0"/>
              <a:t>Responsibility</a:t>
            </a:r>
          </a:p>
          <a:p>
            <a:r>
              <a:rPr lang="en-US" dirty="0"/>
              <a:t>Enthusiasm for learning</a:t>
            </a:r>
          </a:p>
          <a:p>
            <a:r>
              <a:rPr lang="en-US" dirty="0"/>
              <a:t>Respect for your supervisor</a:t>
            </a:r>
          </a:p>
          <a:p>
            <a:r>
              <a:rPr lang="en-US" dirty="0"/>
              <a:t>Commitment to quality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Attitude</a:t>
            </a:r>
            <a:endParaRPr lang="en-US" dirty="0"/>
          </a:p>
          <a:p>
            <a:r>
              <a:rPr lang="en-US" dirty="0" smtClean="0"/>
              <a:t>Adaptability </a:t>
            </a:r>
            <a:endParaRPr lang="en-US" dirty="0"/>
          </a:p>
          <a:p>
            <a:r>
              <a:rPr lang="en-US" dirty="0"/>
              <a:t>Positive attitude</a:t>
            </a:r>
          </a:p>
          <a:p>
            <a:r>
              <a:rPr lang="en-US" dirty="0"/>
              <a:t>Respect for self, others, &amp; </a:t>
            </a:r>
            <a:r>
              <a:rPr lang="en-US" dirty="0" smtClean="0"/>
              <a:t>property</a:t>
            </a:r>
            <a:endParaRPr lang="en-US" dirty="0"/>
          </a:p>
          <a:p>
            <a:r>
              <a:rPr lang="en-US" dirty="0"/>
              <a:t>Cooperation</a:t>
            </a:r>
          </a:p>
          <a:p>
            <a:r>
              <a:rPr lang="en-US" dirty="0"/>
              <a:t>Commitment to teamwork</a:t>
            </a:r>
          </a:p>
          <a:p>
            <a:r>
              <a:rPr lang="en-US" dirty="0"/>
              <a:t>Commitment to one’s 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Communication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42267"/>
      </p:ext>
    </p:extLst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Felons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Best advice for working with felons?</a:t>
            </a:r>
          </a:p>
          <a:p>
            <a:pPr lvl="1"/>
            <a:r>
              <a:rPr lang="en-US" dirty="0" smtClean="0"/>
              <a:t>Treat them like PEOPLE! </a:t>
            </a:r>
          </a:p>
          <a:p>
            <a:endParaRPr lang="en-US" dirty="0" smtClean="0"/>
          </a:p>
          <a:p>
            <a:r>
              <a:rPr lang="en-US" dirty="0" smtClean="0"/>
              <a:t>So many in this population have been let down and treated poorly by friends, family, etc. their entire lives. </a:t>
            </a:r>
          </a:p>
          <a:p>
            <a:endParaRPr lang="en-US" dirty="0" smtClean="0"/>
          </a:p>
          <a:p>
            <a:r>
              <a:rPr lang="en-US" dirty="0" smtClean="0"/>
              <a:t>On the </a:t>
            </a:r>
            <a:r>
              <a:rPr lang="en-US" i="1" dirty="0" smtClean="0"/>
              <a:t>flip side</a:t>
            </a:r>
            <a:r>
              <a:rPr lang="en-US" dirty="0" smtClean="0"/>
              <a:t>, this population has also burned bridges and opened themselves up to be in toxic relationships. </a:t>
            </a:r>
          </a:p>
          <a:p>
            <a:endParaRPr lang="en-US" dirty="0" smtClean="0"/>
          </a:p>
          <a:p>
            <a:r>
              <a:rPr lang="en-US" dirty="0" smtClean="0"/>
              <a:t>Regardless of the situation, they need support!</a:t>
            </a:r>
          </a:p>
          <a:p>
            <a:endParaRPr lang="en-US" dirty="0" smtClean="0"/>
          </a:p>
          <a:p>
            <a:r>
              <a:rPr lang="en-US" dirty="0" smtClean="0"/>
              <a:t>Have an open mind; no judgment or “walking on egg shells”.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www.iseek.org/exoffenders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www.goodwill.org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https://exoffenders.net/employment-jobs-for-felons/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www.prisonerlife.com/index.cfm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6"/>
              </a:rPr>
              <a:t>www.exoffenderreentry.com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www.acic.org/Pages/default.aspx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8"/>
              </a:rPr>
              <a:t>http://arkansasapprenticeship.com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44658"/>
      </p:ext>
    </p:extLst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Francina C. Carter</a:t>
            </a:r>
          </a:p>
          <a:p>
            <a:pPr algn="ctr">
              <a:buNone/>
            </a:pPr>
            <a:r>
              <a:rPr lang="en-US" i="1" dirty="0" smtClean="0"/>
              <a:t>“Offender Workforce Development: Embracing a Second Chance”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fccarter@bop.gov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Jon Lee</a:t>
            </a:r>
          </a:p>
          <a:p>
            <a:pPr algn="ctr">
              <a:buNone/>
            </a:pPr>
            <a:r>
              <a:rPr lang="en-US" dirty="0" smtClean="0"/>
              <a:t>Program Advisor</a:t>
            </a:r>
          </a:p>
          <a:p>
            <a:pPr algn="ctr">
              <a:buNone/>
            </a:pPr>
            <a:r>
              <a:rPr lang="en-US" dirty="0" smtClean="0"/>
              <a:t>Adult Education Division</a:t>
            </a:r>
          </a:p>
          <a:p>
            <a:pPr algn="ctr">
              <a:buNone/>
            </a:pPr>
            <a:r>
              <a:rPr lang="en-US" dirty="0" smtClean="0"/>
              <a:t>Arkansas Department of Career Education</a:t>
            </a:r>
          </a:p>
          <a:p>
            <a:pPr algn="ctr">
              <a:buNone/>
            </a:pPr>
            <a:r>
              <a:rPr lang="en-US" dirty="0" smtClean="0"/>
              <a:t>(501) 682-1975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Jon.Lee@arkansas.gov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Kim Freeman</a:t>
            </a:r>
            <a:endParaRPr lang="en-US" dirty="0"/>
          </a:p>
          <a:p>
            <a:pPr algn="ctr">
              <a:buNone/>
            </a:pPr>
            <a:r>
              <a:rPr lang="en-US" dirty="0"/>
              <a:t>Program </a:t>
            </a:r>
            <a:r>
              <a:rPr lang="en-US" dirty="0" smtClean="0"/>
              <a:t>Specialist </a:t>
            </a:r>
            <a:endParaRPr lang="en-US" dirty="0"/>
          </a:p>
          <a:p>
            <a:pPr algn="ctr">
              <a:buNone/>
            </a:pPr>
            <a:r>
              <a:rPr lang="en-US" dirty="0"/>
              <a:t>Adult Education Division</a:t>
            </a:r>
          </a:p>
          <a:p>
            <a:pPr algn="ctr">
              <a:buNone/>
            </a:pPr>
            <a:r>
              <a:rPr lang="en-US" dirty="0"/>
              <a:t>Arkansas Department of Career Education</a:t>
            </a:r>
          </a:p>
          <a:p>
            <a:pPr algn="ctr">
              <a:buNone/>
            </a:pPr>
            <a:r>
              <a:rPr lang="en-US" dirty="0"/>
              <a:t>(501) </a:t>
            </a:r>
            <a:r>
              <a:rPr lang="en-US" dirty="0" smtClean="0"/>
              <a:t>682-0577</a:t>
            </a:r>
            <a:endParaRPr lang="en-US" dirty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Kimberly.Freeman@arkansas.gov</a:t>
            </a:r>
            <a:r>
              <a:rPr lang="en-US" dirty="0" smtClean="0"/>
              <a:t> </a:t>
            </a: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Back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has a positive correlation to desistance from criminal activity</a:t>
            </a:r>
          </a:p>
          <a:p>
            <a:pPr lvl="1"/>
            <a:r>
              <a:rPr lang="en-US" dirty="0" smtClean="0"/>
              <a:t>Working will lessen chances of re-offending!</a:t>
            </a:r>
          </a:p>
          <a:p>
            <a:pPr lvl="1"/>
            <a:endParaRPr lang="en-US" dirty="0"/>
          </a:p>
          <a:p>
            <a:r>
              <a:rPr lang="en-US" dirty="0" smtClean="0"/>
              <a:t>Employment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is a protective factor against relapsing into past criminal behavior</a:t>
            </a:r>
          </a:p>
          <a:p>
            <a:endParaRPr lang="en-US" dirty="0" smtClean="0"/>
          </a:p>
          <a:p>
            <a:r>
              <a:rPr lang="en-US" dirty="0" smtClean="0"/>
              <a:t>Many students have told me they must stay busy once they get out, or else…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seeking employment, there may be many factors for felons to consider:</a:t>
            </a:r>
          </a:p>
          <a:p>
            <a:r>
              <a:rPr lang="en-US" dirty="0" smtClean="0"/>
              <a:t>Current conviction</a:t>
            </a:r>
          </a:p>
          <a:p>
            <a:r>
              <a:rPr lang="en-US" dirty="0" smtClean="0"/>
              <a:t>Extent of criminal </a:t>
            </a:r>
            <a:r>
              <a:rPr lang="en-US" dirty="0"/>
              <a:t>h</a:t>
            </a:r>
            <a:r>
              <a:rPr lang="en-US" dirty="0" smtClean="0"/>
              <a:t>istory</a:t>
            </a:r>
          </a:p>
          <a:p>
            <a:r>
              <a:rPr lang="en-US" dirty="0" smtClean="0"/>
              <a:t>Nature of crime(s)</a:t>
            </a:r>
          </a:p>
          <a:p>
            <a:r>
              <a:rPr lang="en-US" dirty="0" smtClean="0"/>
              <a:t>Verification of criminal record</a:t>
            </a:r>
          </a:p>
          <a:p>
            <a:r>
              <a:rPr lang="en-US" dirty="0" smtClean="0"/>
              <a:t>Addressing questions about criminal record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Employment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the nature of the crime:</a:t>
            </a:r>
          </a:p>
          <a:p>
            <a:pPr lvl="1"/>
            <a:r>
              <a:rPr lang="en-US" dirty="0" smtClean="0"/>
              <a:t>Barred from certain occupations</a:t>
            </a:r>
          </a:p>
          <a:p>
            <a:pPr lvl="1"/>
            <a:r>
              <a:rPr lang="en-US" dirty="0" smtClean="0"/>
              <a:t>Licensure restrictions (i.e. teacher’s license)</a:t>
            </a:r>
          </a:p>
          <a:p>
            <a:endParaRPr lang="en-US" dirty="0" smtClean="0"/>
          </a:p>
          <a:p>
            <a:r>
              <a:rPr lang="en-US" dirty="0" smtClean="0"/>
              <a:t>Based on working conditions</a:t>
            </a:r>
          </a:p>
          <a:p>
            <a:pPr lvl="1"/>
            <a:r>
              <a:rPr lang="en-US" dirty="0" smtClean="0"/>
              <a:t>Direct supervision</a:t>
            </a:r>
          </a:p>
          <a:p>
            <a:pPr lvl="1"/>
            <a:r>
              <a:rPr lang="en-US" dirty="0" smtClean="0"/>
              <a:t>Work location</a:t>
            </a:r>
          </a:p>
          <a:p>
            <a:pPr lvl="1"/>
            <a:r>
              <a:rPr lang="en-US" dirty="0" smtClean="0"/>
              <a:t>Work hours/rotating shifts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Expungement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If a record becomes expunged:</a:t>
            </a:r>
          </a:p>
          <a:p>
            <a:r>
              <a:rPr lang="en-US" dirty="0" smtClean="0"/>
              <a:t>It is treated as if it does not exist!</a:t>
            </a:r>
          </a:p>
          <a:p>
            <a:r>
              <a:rPr lang="en-US" dirty="0" smtClean="0"/>
              <a:t>Ex-offenders are able to answer “No” when asked if they have a record.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However…</a:t>
            </a:r>
          </a:p>
          <a:p>
            <a:r>
              <a:rPr lang="en-US" dirty="0" smtClean="0"/>
              <a:t>Sex offender registries are not affected</a:t>
            </a:r>
          </a:p>
          <a:p>
            <a:r>
              <a:rPr lang="en-US" dirty="0" smtClean="0"/>
              <a:t>Background checks for federal employment are not affected</a:t>
            </a:r>
          </a:p>
          <a:p>
            <a:endParaRPr lang="en-US" dirty="0" smtClean="0"/>
          </a:p>
          <a:p>
            <a:r>
              <a:rPr lang="en-US" dirty="0" smtClean="0"/>
              <a:t>States have different policies based on:</a:t>
            </a:r>
          </a:p>
          <a:p>
            <a:pPr lvl="1"/>
            <a:r>
              <a:rPr lang="en-US" dirty="0" smtClean="0"/>
              <a:t>Number of convictions</a:t>
            </a:r>
          </a:p>
          <a:p>
            <a:pPr lvl="1"/>
            <a:r>
              <a:rPr lang="en-US" dirty="0" smtClean="0"/>
              <a:t>Length of time since conviction</a:t>
            </a:r>
          </a:p>
          <a:p>
            <a:pPr lvl="1"/>
            <a:r>
              <a:rPr lang="en-US" dirty="0" smtClean="0"/>
              <a:t>Proof of rehabilitation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Employment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Employers </a:t>
            </a:r>
            <a:r>
              <a:rPr lang="en-US" u="sng" dirty="0" smtClean="0"/>
              <a:t>can</a:t>
            </a:r>
            <a:r>
              <a:rPr lang="en-US" dirty="0" smtClean="0"/>
              <a:t> ask about criminal convictions</a:t>
            </a:r>
          </a:p>
          <a:p>
            <a:endParaRPr lang="en-US" dirty="0"/>
          </a:p>
          <a:p>
            <a:r>
              <a:rPr lang="en-US" dirty="0" smtClean="0"/>
              <a:t>Some states prohibit questions about arrests and convictions that occurred well in the past or convictions unrelated to the job</a:t>
            </a:r>
          </a:p>
          <a:p>
            <a:endParaRPr lang="en-US" dirty="0" smtClean="0"/>
          </a:p>
          <a:p>
            <a:r>
              <a:rPr lang="en-US" dirty="0" smtClean="0"/>
              <a:t>Students with background issues should practice with blank applications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Criminal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must be filled out completely and accurately!</a:t>
            </a:r>
          </a:p>
          <a:p>
            <a:r>
              <a:rPr lang="en-US" dirty="0" smtClean="0"/>
              <a:t>“Have you ever been convicted of a felony? If yes, please explain.”</a:t>
            </a:r>
          </a:p>
          <a:p>
            <a:r>
              <a:rPr lang="en-US" dirty="0" smtClean="0"/>
              <a:t>Students must answer this question honestly! </a:t>
            </a:r>
          </a:p>
          <a:p>
            <a:pPr lvl="1"/>
            <a:r>
              <a:rPr lang="en-US" dirty="0" smtClean="0"/>
              <a:t>However, they should not go into too much detail regarding their conviction. Any further explanation can be done during an interview. </a:t>
            </a:r>
          </a:p>
          <a:p>
            <a:r>
              <a:rPr lang="en-US" dirty="0" smtClean="0"/>
              <a:t>There’s a fine line between being honest and shooting yourself in the foot!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Reverse Chronological Resume</a:t>
            </a:r>
          </a:p>
          <a:p>
            <a:r>
              <a:rPr lang="en-US" dirty="0" smtClean="0"/>
              <a:t>Functional Resume</a:t>
            </a:r>
          </a:p>
          <a:p>
            <a:pPr lvl="1"/>
            <a:r>
              <a:rPr lang="en-US" dirty="0" smtClean="0"/>
              <a:t>Combination (Chronological and Functional) Resume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70007"/>
      </p:ext>
    </p:extLst>
  </p:cSld>
  <p:clrMapOvr>
    <a:masterClrMapping/>
  </p:clrMapOvr>
  <p:transition>
    <p:pull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2574</TotalTime>
  <Words>1104</Words>
  <Application>Microsoft Office PowerPoint</Application>
  <PresentationFormat>On-screen Show (4:3)</PresentationFormat>
  <Paragraphs>198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Setting the record straight</vt:lpstr>
      <vt:lpstr>Background</vt:lpstr>
      <vt:lpstr>Getting Back To Work</vt:lpstr>
      <vt:lpstr>Consider the Record</vt:lpstr>
      <vt:lpstr>Possible Employment Restrictions</vt:lpstr>
      <vt:lpstr>Expungement</vt:lpstr>
      <vt:lpstr>Employment Applications</vt:lpstr>
      <vt:lpstr>Addressing Criminal History</vt:lpstr>
      <vt:lpstr>Types of Resumes</vt:lpstr>
      <vt:lpstr>Reverse Chronological Resume</vt:lpstr>
      <vt:lpstr>Functional Resume</vt:lpstr>
      <vt:lpstr>Combination Resume</vt:lpstr>
      <vt:lpstr>Resume Tips #1 </vt:lpstr>
      <vt:lpstr>Resume Tips #2</vt:lpstr>
      <vt:lpstr>Positive Spin</vt:lpstr>
      <vt:lpstr>Post-Secondary Options</vt:lpstr>
      <vt:lpstr>Apprenticeships</vt:lpstr>
      <vt:lpstr>Goals Are Good, Plans Are Better</vt:lpstr>
      <vt:lpstr>Preparation for Re-Entry</vt:lpstr>
      <vt:lpstr>Soft Skills </vt:lpstr>
      <vt:lpstr>Working With Felons</vt:lpstr>
      <vt:lpstr>Resources </vt:lpstr>
      <vt:lpstr>Reference</vt:lpstr>
      <vt:lpstr>Questions and Comments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Re-Entry Into Your Future</dc:title>
  <dc:creator>Jon.Lee</dc:creator>
  <cp:lastModifiedBy>Jon Lee</cp:lastModifiedBy>
  <cp:revision>140</cp:revision>
  <cp:lastPrinted>2015-04-24T14:25:39Z</cp:lastPrinted>
  <dcterms:created xsi:type="dcterms:W3CDTF">2013-07-12T18:29:26Z</dcterms:created>
  <dcterms:modified xsi:type="dcterms:W3CDTF">2018-03-30T15:18:27Z</dcterms:modified>
</cp:coreProperties>
</file>